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-1256" y="-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C2AA900-353C-49F6-BDBE-17CED2AD1A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C0AEC0-A8BF-45E6-9DBD-18FABA35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4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A900-353C-49F6-BDBE-17CED2AD1A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AEC0-A8BF-45E6-9DBD-18FABA35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3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A900-353C-49F6-BDBE-17CED2AD1A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AEC0-A8BF-45E6-9DBD-18FABA35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6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A900-353C-49F6-BDBE-17CED2AD1A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AEC0-A8BF-45E6-9DBD-18FABA35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6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C2AA900-353C-49F6-BDBE-17CED2AD1A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9C0AEC0-A8BF-45E6-9DBD-18FABA35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8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A900-353C-49F6-BDBE-17CED2AD1A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AEC0-A8BF-45E6-9DBD-18FABA35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2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A900-353C-49F6-BDBE-17CED2AD1A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AEC0-A8BF-45E6-9DBD-18FABA35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A900-353C-49F6-BDBE-17CED2AD1A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AEC0-A8BF-45E6-9DBD-18FABA35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7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A900-353C-49F6-BDBE-17CED2AD1A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AEC0-A8BF-45E6-9DBD-18FABA35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8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A900-353C-49F6-BDBE-17CED2AD1A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C0AEC0-A8BF-45E6-9DBD-18FABA356F4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279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2AA900-353C-49F6-BDBE-17CED2AD1A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C0AEC0-A8BF-45E6-9DBD-18FABA356F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926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2AA900-353C-49F6-BDBE-17CED2AD1A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C0AEC0-A8BF-45E6-9DBD-18FABA35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3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AAC595-369F-B3AD-520C-2B12CB788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i="1" dirty="0">
                <a:solidFill>
                  <a:srgbClr val="0070C0"/>
                </a:solidFill>
              </a:rPr>
              <a:t>Национални дан књиге </a:t>
            </a:r>
            <a:br>
              <a:rPr lang="sr-Cyrl-RS" b="1" i="1" dirty="0">
                <a:solidFill>
                  <a:srgbClr val="0070C0"/>
                </a:solidFill>
              </a:rPr>
            </a:b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DDDB62-EC1D-E6ED-B3CB-622955F9E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Cyrl-RS" sz="3200" b="1" i="1" dirty="0">
                <a:solidFill>
                  <a:srgbClr val="0070C0"/>
                </a:solidFill>
              </a:rPr>
              <a:t>28.Фебруар </a:t>
            </a:r>
            <a:r>
              <a:rPr lang="sr-Cyrl-RS" sz="3200" b="1" i="1" dirty="0" smtClean="0">
                <a:solidFill>
                  <a:srgbClr val="0070C0"/>
                </a:solidFill>
              </a:rPr>
              <a:t>2026.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74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0E7434-EDF7-B0CA-A7E5-72A58B9ECE47}"/>
              </a:ext>
            </a:extLst>
          </p:cNvPr>
          <p:cNvSpPr txBox="1"/>
          <p:nvPr/>
        </p:nvSpPr>
        <p:spPr>
          <a:xfrm>
            <a:off x="937933" y="860175"/>
            <a:ext cx="609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b="1" i="1" dirty="0">
                <a:solidFill>
                  <a:srgbClr val="0070C0"/>
                </a:solidFill>
              </a:rPr>
              <a:t>Учите нешто ново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F1FB12-C07A-EE30-3030-F8D97181289B}"/>
              </a:ext>
            </a:extLst>
          </p:cNvPr>
          <p:cNvSpPr txBox="1"/>
          <p:nvPr/>
        </p:nvSpPr>
        <p:spPr>
          <a:xfrm>
            <a:off x="309282" y="2030507"/>
            <a:ext cx="4450977" cy="281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Многе књиге су базиране на историјским чињеницама о којима можда не знате ништа и ето прилике да научите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Можете да упознате остале делове планете,људе,животиње,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биљке</a:t>
            </a: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933227-D681-00BB-D3BF-AB06EED37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1936376"/>
            <a:ext cx="5625913" cy="42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16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2C7578-F665-3CF7-03D6-5EE0A45CD33C}"/>
              </a:ext>
            </a:extLst>
          </p:cNvPr>
          <p:cNvSpPr txBox="1"/>
          <p:nvPr/>
        </p:nvSpPr>
        <p:spPr>
          <a:xfrm>
            <a:off x="1341345" y="837310"/>
            <a:ext cx="6098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800" b="1" i="1" dirty="0">
                <a:solidFill>
                  <a:srgbClr val="0070C0"/>
                </a:solidFill>
              </a:rPr>
              <a:t>ОТКРИВАТЕ МУДРОСТИ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4F2C0B-C73C-DE71-90CA-A759D4932274}"/>
              </a:ext>
            </a:extLst>
          </p:cNvPr>
          <p:cNvSpPr txBox="1"/>
          <p:nvPr/>
        </p:nvSpPr>
        <p:spPr>
          <a:xfrm>
            <a:off x="389965" y="2362199"/>
            <a:ext cx="7049620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r-Cyrl-R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Књиге су препуне мудрости .Научиће вас да сваки јунак има своје страхове које упорношћу превазилази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r-Cyrl-R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Уочићете да се добре ствари дешавају након тешких ситуација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r-Cyrl-R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Сазнаћете да су људски карактери попут лука – имају много слојева,од којих нису сви добри ,али ни лоши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r-Cyrl-R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Научићете да је правда достижна (кад-тад) ,да сваког стигне своје понашање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0B9371-9E24-0F4B-529A-5949E6BA9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585" y="2548828"/>
            <a:ext cx="4501604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0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FE7322-5C67-33E9-8047-E5126F93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b="1" i="1" dirty="0">
                <a:solidFill>
                  <a:srgbClr val="0070C0"/>
                </a:solidFill>
              </a:rPr>
              <a:t>    „Од читања се расте ...“</a:t>
            </a:r>
            <a:endParaRPr lang="en-US" b="1" i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1A67564-60FF-330F-B4D5-1E29D23A8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914128"/>
            <a:ext cx="8839200" cy="36734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2645E1-0658-0444-5AD9-E327B8FC5768}"/>
              </a:ext>
            </a:extLst>
          </p:cNvPr>
          <p:cNvSpPr txBox="1"/>
          <p:nvPr/>
        </p:nvSpPr>
        <p:spPr>
          <a:xfrm>
            <a:off x="2000250" y="5587603"/>
            <a:ext cx="10191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Cyrl-RS" sz="4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Зато ,читајте,читајте,читајте...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7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B46B6C-72ED-6DE3-380C-29B797FF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296400" y="344775"/>
            <a:ext cx="2432304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6879A51B-118B-CA7F-8AE2-D8E5C32E88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8" b="21668"/>
          <a:stretch>
            <a:fillRect/>
          </a:stretch>
        </p:blipFill>
        <p:spPr>
          <a:xfrm>
            <a:off x="228599" y="-1228445"/>
            <a:ext cx="8531352" cy="924743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216C7B-E494-4ED8-9210-DCC61DC7F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344775"/>
            <a:ext cx="2432304" cy="5443377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sr-Cyrl-RS" sz="4400" b="1" i="1" dirty="0"/>
          </a:p>
          <a:p>
            <a:endParaRPr lang="sr-Cyrl-RS" sz="4400" b="1" i="1" dirty="0"/>
          </a:p>
          <a:p>
            <a:r>
              <a:rPr lang="sr-Cyrl-RS" sz="4400" b="1" i="1" dirty="0"/>
              <a:t>Читање      је важно !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382256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10D815-61DB-3273-EDD3-58CF62EB6317}"/>
              </a:ext>
            </a:extLst>
          </p:cNvPr>
          <p:cNvSpPr txBox="1"/>
          <p:nvPr/>
        </p:nvSpPr>
        <p:spPr>
          <a:xfrm>
            <a:off x="1124262" y="599609"/>
            <a:ext cx="102682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„Кад отвориш књигу, отвори се срце“, каже једна мудрост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6A88C4-8858-A9B5-37B4-22D8B95CE01F}"/>
              </a:ext>
            </a:extLst>
          </p:cNvPr>
          <p:cNvSpPr txBox="1"/>
          <p:nvPr/>
        </p:nvSpPr>
        <p:spPr>
          <a:xfrm>
            <a:off x="1124262" y="2198262"/>
            <a:ext cx="5576341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Књиге су највеће богатство, пружa</a:t>
            </a:r>
            <a:r>
              <a:rPr kumimoji="0" lang="sr-Cyrl-R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ју</a:t>
            </a: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нам нова сазнања и погледе на свет.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Национални дан књиге обележава се од 2013. године, на дан када је политичар, дипломата, уставописац и кнежев секретар Димитрије Давидовић упутио (15. фебруара по старом, а 28. по новом календару) писмо кнезу Милошу о уређењу Библиотеке.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/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Мотив овог дана је да се деци </a:t>
            </a:r>
            <a:r>
              <a:rPr kumimoji="0" lang="sr-Cyrl-R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</a:t>
            </a: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шаље порука о важности и лепоти писане речи</a:t>
            </a:r>
            <a:r>
              <a:rPr kumimoji="0" lang="sr-Cyrl-R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и читања.</a:t>
            </a:r>
            <a:endParaRPr kumimoji="0" lang="sr-Latn-R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Slika 3">
            <a:extLst>
              <a:ext uri="{FF2B5EF4-FFF2-40B4-BE49-F238E27FC236}">
                <a16:creationId xmlns:a16="http://schemas.microsoft.com/office/drawing/2014/main" xmlns="" id="{D915DF88-E28A-031A-1356-5172D966C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679" y="2320513"/>
            <a:ext cx="3576329" cy="39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8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A45854-1C04-35D6-01C1-7CBBC7916EDC}"/>
              </a:ext>
            </a:extLst>
          </p:cNvPr>
          <p:cNvSpPr txBox="1"/>
          <p:nvPr/>
        </p:nvSpPr>
        <p:spPr>
          <a:xfrm>
            <a:off x="3046751" y="2432673"/>
            <a:ext cx="6093500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Библиотеке се не праве, оне расту. – Агустин Бирел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Бирајте писца као што бисте бирали пријатеља. – Вентворт Дилон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Део сам сваке књиге коју сам прочитао. – Јохн Киеран</a:t>
            </a:r>
          </a:p>
        </p:txBody>
      </p:sp>
    </p:spTree>
    <p:extLst>
      <p:ext uri="{BB962C8B-B14F-4D97-AF65-F5344CB8AC3E}">
        <p14:creationId xmlns:p14="http://schemas.microsoft.com/office/powerpoint/2010/main" val="261932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80511E-045F-EBFA-64AC-7CAA43D8F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36" y="572776"/>
            <a:ext cx="10138527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9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E4D14-EE23-6451-2405-9AFB7603F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6000" b="1" i="1" dirty="0">
                <a:solidFill>
                  <a:srgbClr val="0070C0"/>
                </a:solidFill>
              </a:rPr>
              <a:t>Зашто је важно читати?</a:t>
            </a:r>
            <a:endParaRPr lang="en-US" sz="6000" b="1" i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5D8856-F178-D713-3006-2B8E21DFA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5093544"/>
            <a:ext cx="9068194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1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E82659-0369-94DE-CF0F-AA1C6C164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6" y="188616"/>
            <a:ext cx="7073153" cy="3112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E88C43-5DDD-3165-D55E-8FEC477843CD}"/>
              </a:ext>
            </a:extLst>
          </p:cNvPr>
          <p:cNvSpPr txBox="1"/>
          <p:nvPr/>
        </p:nvSpPr>
        <p:spPr>
          <a:xfrm>
            <a:off x="7476564" y="389966"/>
            <a:ext cx="38458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b="1" i="1" dirty="0">
                <a:solidFill>
                  <a:srgbClr val="0070C0"/>
                </a:solidFill>
              </a:rPr>
              <a:t>Читајући уживате у авантурама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0A69F0-F2C1-78B6-0CE3-8520B12D8EF8}"/>
              </a:ext>
            </a:extLst>
          </p:cNvPr>
          <p:cNvSpPr txBox="1"/>
          <p:nvPr/>
        </p:nvSpPr>
        <p:spPr>
          <a:xfrm>
            <a:off x="3623984" y="3735247"/>
            <a:ext cx="6098240" cy="243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Уз добру књигу ћете се смејати,радовати,плакати...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Дворце ,змајеве,храбре витезове,принцезе,дворске даме...можете упознати само читајући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9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C0D03B-792D-21FA-BD7E-3A91428ADE48}"/>
              </a:ext>
            </a:extLst>
          </p:cNvPr>
          <p:cNvSpPr txBox="1"/>
          <p:nvPr/>
        </p:nvSpPr>
        <p:spPr>
          <a:xfrm>
            <a:off x="1166532" y="940859"/>
            <a:ext cx="6014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b="1" i="1" dirty="0">
                <a:solidFill>
                  <a:srgbClr val="0070C0"/>
                </a:solidFill>
              </a:rPr>
              <a:t>Развијате креативност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CAF6BF-7E2A-7F04-76DA-45D2813A247E}"/>
              </a:ext>
            </a:extLst>
          </p:cNvPr>
          <p:cNvSpPr txBox="1"/>
          <p:nvPr/>
        </p:nvSpPr>
        <p:spPr>
          <a:xfrm>
            <a:off x="247651" y="2114551"/>
            <a:ext cx="7581899" cy="4734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Уколико волите филмове,сигурно ћете у књигама уживати још више,јер ликове можете обликовати по својој жељи,док у филмовима прихватате оно што су вам други наметнули.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Књиге,нарочито стручног садржаја,вас могу мотивисати.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Информације из књига вам могу помоћи да стекнете веће комуникативне способности и побољшате свој статус у друштву.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Могу вам дати неке идеје 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Нове идеје су кључ успеха,а сви знамо да идеје мењају свет у коме живимо.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sr-Cyrl-R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DA9FA9-C2C7-F7BE-D1CD-1E6E024B8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354662"/>
            <a:ext cx="3371849" cy="1757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20ECC9-68CB-2CFC-7BD9-412592AD0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10" y="3981451"/>
            <a:ext cx="3688589" cy="251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0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A8B2BA-F4E6-4CA7-8DE0-B5975FA44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61" y="1733550"/>
            <a:ext cx="4762500" cy="4762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3048CB-BAD4-2EB8-939E-911EEAE145D4}"/>
              </a:ext>
            </a:extLst>
          </p:cNvPr>
          <p:cNvSpPr txBox="1"/>
          <p:nvPr/>
        </p:nvSpPr>
        <p:spPr>
          <a:xfrm>
            <a:off x="386604" y="806387"/>
            <a:ext cx="6152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b="1" i="1" dirty="0">
                <a:solidFill>
                  <a:srgbClr val="0070C0"/>
                </a:solidFill>
              </a:rPr>
              <a:t>Богатите свој вокабулар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227FD7-5B01-7DCA-5A65-7BA51D524D84}"/>
              </a:ext>
            </a:extLst>
          </p:cNvPr>
          <p:cNvSpPr txBox="1"/>
          <p:nvPr/>
        </p:nvSpPr>
        <p:spPr>
          <a:xfrm>
            <a:off x="268942" y="2407024"/>
            <a:ext cx="751690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sz="2000" b="1" i="1" dirty="0">
                <a:solidFill>
                  <a:srgbClr val="0070C0"/>
                </a:solidFill>
              </a:rPr>
              <a:t>Уз књигу ћете проширити свој вокабулар,односно, научићете бар неколико нових речи</a:t>
            </a:r>
          </a:p>
          <a:p>
            <a:endParaRPr lang="sr-Cyrl-RS" sz="2000" b="1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sz="2000" b="1" i="1" dirty="0">
                <a:solidFill>
                  <a:srgbClr val="0070C0"/>
                </a:solidFill>
              </a:rPr>
              <a:t>Моћи ћете да се изразите са тако много лепих речи ,упознаћете друге дијалекте...</a:t>
            </a:r>
          </a:p>
          <a:p>
            <a:endParaRPr lang="sr-Cyrl-RS" sz="2000" b="1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sz="2000" b="1" i="1" dirty="0">
                <a:solidFill>
                  <a:srgbClr val="0070C0"/>
                </a:solidFill>
              </a:rPr>
              <a:t>Упознаћете и неке архаичне речи,давно заборављене ,које више нису у употреби</a:t>
            </a:r>
          </a:p>
          <a:p>
            <a:endParaRPr lang="sr-Cyrl-RS" sz="2000" b="1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sz="2000" b="1" i="1" dirty="0">
                <a:solidFill>
                  <a:srgbClr val="0070C0"/>
                </a:solidFill>
              </a:rPr>
              <a:t>Најбоље у свему томе је што све то долази лагано и природно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71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103</TotalTime>
  <Words>371</Words>
  <Application>Microsoft Office PowerPoint</Application>
  <PresentationFormat>Custom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Savon</vt:lpstr>
      <vt:lpstr>Национални дан књиге  </vt:lpstr>
      <vt:lpstr>PowerPoint Presentation</vt:lpstr>
      <vt:lpstr>PowerPoint Presentation</vt:lpstr>
      <vt:lpstr>PowerPoint Presentation</vt:lpstr>
      <vt:lpstr>PowerPoint Presentation</vt:lpstr>
      <vt:lpstr>Зашто је важно читати?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„Од читања се расте ...“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Национални дан књиге  </dc:title>
  <dc:creator>Nada Bojanic</dc:creator>
  <cp:lastModifiedBy>Biblioteka</cp:lastModifiedBy>
  <cp:revision>2</cp:revision>
  <dcterms:created xsi:type="dcterms:W3CDTF">2025-02-10T11:07:18Z</dcterms:created>
  <dcterms:modified xsi:type="dcterms:W3CDTF">2026-02-05T08:28:13Z</dcterms:modified>
</cp:coreProperties>
</file>